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393" r:id="rId7"/>
    <p:sldId id="395" r:id="rId8"/>
    <p:sldId id="396" r:id="rId9"/>
    <p:sldId id="397" r:id="rId10"/>
    <p:sldId id="400" r:id="rId11"/>
    <p:sldId id="398" r:id="rId12"/>
    <p:sldId id="399" r:id="rId13"/>
    <p:sldId id="401" r:id="rId14"/>
    <p:sldId id="402" r:id="rId15"/>
    <p:sldId id="403" r:id="rId16"/>
    <p:sldId id="404" r:id="rId17"/>
    <p:sldId id="405" r:id="rId18"/>
    <p:sldId id="406" r:id="rId19"/>
    <p:sldId id="407" r:id="rId20"/>
    <p:sldId id="313" r:id="rId21"/>
    <p:sldId id="31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B202E-0D2D-4423-A4F2-34C090ABDBFB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1E367-AE77-457B-BE1B-03E67BBB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3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3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6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62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0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62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9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93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7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95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95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8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14B1C-8979-447F-804F-729F00EB3D65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6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0.png"/><Relationship Id="rId7" Type="http://schemas.openxmlformats.org/officeDocument/2006/relationships/image" Target="../media/image3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1509" y="2666706"/>
            <a:ext cx="843049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Course Name: Hardware Security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</a:rPr>
              <a:t>Faculty Name: Prof </a:t>
            </a:r>
            <a:r>
              <a:rPr lang="en-US" sz="2400" b="1" dirty="0" err="1">
                <a:solidFill>
                  <a:srgbClr val="002060"/>
                </a:solidFill>
              </a:rPr>
              <a:t>Debdeep</a:t>
            </a:r>
            <a:r>
              <a:rPr lang="en-US" sz="2400" b="1" dirty="0">
                <a:solidFill>
                  <a:srgbClr val="002060"/>
                </a:solidFill>
              </a:rPr>
              <a:t> </a:t>
            </a:r>
            <a:r>
              <a:rPr lang="en-US" sz="2400" b="1" dirty="0" err="1">
                <a:solidFill>
                  <a:srgbClr val="002060"/>
                </a:solidFill>
              </a:rPr>
              <a:t>Mukhopadhyay</a:t>
            </a:r>
            <a:endParaRPr lang="en-US" sz="2400" b="1" dirty="0">
              <a:solidFill>
                <a:srgbClr val="002060"/>
              </a:solidFill>
            </a:endParaRP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Department </a:t>
            </a:r>
            <a:r>
              <a:rPr lang="en-US" sz="2400" b="1" dirty="0">
                <a:solidFill>
                  <a:srgbClr val="002060"/>
                </a:solidFill>
              </a:rPr>
              <a:t>: Computer Science and Engineering</a:t>
            </a:r>
          </a:p>
          <a:p>
            <a:pPr algn="ctr"/>
            <a:r>
              <a:rPr lang="en-US" sz="2400" b="1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35968" y="4158309"/>
            <a:ext cx="77341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Topic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Lecture 28:  Power Analysis-IV</a:t>
            </a:r>
          </a:p>
        </p:txBody>
      </p:sp>
    </p:spTree>
    <p:extLst>
      <p:ext uri="{BB962C8B-B14F-4D97-AF65-F5344CB8AC3E}">
        <p14:creationId xmlns:p14="http://schemas.microsoft.com/office/powerpoint/2010/main" val="1131391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958" y="29069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Confidence Intervals and Hypothesis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5186" y="1293997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quantity how close a certain approximation is to a real parameter is defined by </a:t>
                </a:r>
                <a:r>
                  <a:rPr lang="en-US" dirty="0">
                    <a:solidFill>
                      <a:srgbClr val="C00000"/>
                    </a:solidFill>
                  </a:rPr>
                  <a:t>confidence intervals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When we say that we have a 0.99 confidence interval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  <m:r>
                      <a:rPr lang="en-US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dirty="0"/>
                  <a:t>we mean that we have an interval that contains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/>
                  <a:t> with a probability of 0.99.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Hypothesis testing </a:t>
                </a:r>
                <a:r>
                  <a:rPr lang="en-US" dirty="0"/>
                  <a:t>is a statistical tool to define the confidence interval.</a:t>
                </a:r>
              </a:p>
              <a:p>
                <a:r>
                  <a:rPr lang="en-US" dirty="0"/>
                  <a:t>In such tests, we test whether a certain </a:t>
                </a:r>
                <a:r>
                  <a:rPr lang="en-US" dirty="0">
                    <a:solidFill>
                      <a:srgbClr val="C00000"/>
                    </a:solidFill>
                  </a:rPr>
                  <a:t>hypothesis </a:t>
                </a:r>
                <a:r>
                  <a:rPr lang="en-US" dirty="0"/>
                  <a:t>that we make about the parameter(s) is true or not. For instance, we want to test whether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or not.</a:t>
                </a:r>
              </a:p>
              <a:p>
                <a:r>
                  <a:rPr lang="en-US" dirty="0"/>
                  <a:t>We define two hypothesis: 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Null Hypothesis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Alternative Hypothesis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Note the null and alternative hypotheses are not necessary complementary, but    they are exclusive.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186" y="1293997"/>
                <a:ext cx="10515600" cy="4351338"/>
              </a:xfrm>
              <a:blipFill rotWithShape="0">
                <a:blip r:embed="rId2"/>
                <a:stretch>
                  <a:fillRect l="-928" t="-350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169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591" y="343860"/>
            <a:ext cx="11229753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Transforming from Normal </a:t>
            </a:r>
            <a:r>
              <a:rPr lang="en-US" sz="4000" dirty="0">
                <a:solidFill>
                  <a:schemeClr val="tx2"/>
                </a:solidFill>
              </a:rPr>
              <a:t>to Standard Normal Distribution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91" y="1529401"/>
            <a:ext cx="3867247" cy="277795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840" y="1529401"/>
            <a:ext cx="3867250" cy="2777951"/>
          </a:xfrm>
          <a:prstGeom prst="rect">
            <a:avLst/>
          </a:prstGeom>
        </p:spPr>
      </p:pic>
      <p:sp>
        <p:nvSpPr>
          <p:cNvPr id="6" name="Pentagon 5"/>
          <p:cNvSpPr/>
          <p:nvPr/>
        </p:nvSpPr>
        <p:spPr>
          <a:xfrm>
            <a:off x="4767643" y="2488657"/>
            <a:ext cx="1124392" cy="49973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8591" y="4444409"/>
                <a:ext cx="8614144" cy="887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Say we have a sampling distribution for some mean: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/√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Then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𝑍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</m:acc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⋅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√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dirty="0"/>
                  <a:t> is a standard normal distribution.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91" y="4444409"/>
                <a:ext cx="8614144" cy="887935"/>
              </a:xfrm>
              <a:prstGeom prst="rect">
                <a:avLst/>
              </a:prstGeom>
              <a:blipFill rotWithShape="0">
                <a:blip r:embed="rId4"/>
                <a:stretch>
                  <a:fillRect l="-5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520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639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Characteristic of a Standard Normal Distribution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27" y="1572992"/>
            <a:ext cx="4055575" cy="2913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7656919"/>
                  </p:ext>
                </p:extLst>
              </p:nvPr>
            </p:nvGraphicFramePr>
            <p:xfrm>
              <a:off x="484527" y="4605365"/>
              <a:ext cx="865018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50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6501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6501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6501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6501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6501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6501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865018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86501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865018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𝜶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0.9999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1.036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1.282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1.645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1.960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2.326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2.576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3.090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3.7190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7656919"/>
                  </p:ext>
                </p:extLst>
              </p:nvPr>
            </p:nvGraphicFramePr>
            <p:xfrm>
              <a:off x="484527" y="4605365"/>
              <a:ext cx="8650180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65018"/>
                    <a:gridCol w="865018"/>
                    <a:gridCol w="865018"/>
                    <a:gridCol w="865018"/>
                    <a:gridCol w="865018"/>
                    <a:gridCol w="865018"/>
                    <a:gridCol w="865018"/>
                    <a:gridCol w="865018"/>
                    <a:gridCol w="865018"/>
                    <a:gridCol w="865018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04" t="-8065" r="-902817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0.850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0.900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0.950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0.975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0.990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0.995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0.999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0.9999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04" t="-109836" r="-902817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0.842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1.036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1.282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1.645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1.960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2.326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2.576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3.090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3.7190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2772" y="5433237"/>
                <a:ext cx="84422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Quantiles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r>
                  <a:rPr lang="en-US" dirty="0"/>
                  <a:t>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e>
                    </m:d>
                    <m:r>
                      <a:rPr lang="en-US" b="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distribution for some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72" y="5433237"/>
                <a:ext cx="844225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50" t="-95082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869712" y="1892595"/>
                <a:ext cx="5613990" cy="67120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𝛼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b="0" dirty="0"/>
                  <a:t>. Also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</a:rPr>
                          <m:t>/2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𝑍</m:t>
                    </m:r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latin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b="0" dirty="0"/>
                  <a:t>)=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1−</m:t>
                    </m:r>
                    <m:r>
                      <a:rPr lang="en-US" b="0" i="1" dirty="0" smtClean="0">
                        <a:latin typeface="Cambria Math" charset="0"/>
                      </a:rPr>
                      <m:t>𝛼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712" y="1892595"/>
                <a:ext cx="5613990" cy="671209"/>
              </a:xfrm>
              <a:prstGeom prst="rect">
                <a:avLst/>
              </a:prstGeom>
              <a:blipFill rotWithShape="0">
                <a:blip r:embed="rId5"/>
                <a:stretch>
                  <a:fillRect t="-3540" b="-88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158409" y="1892595"/>
            <a:ext cx="0" cy="221157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235842" y="1892595"/>
            <a:ext cx="0" cy="2211572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23239" y="3666366"/>
                <a:ext cx="616688" cy="360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sz="1600" i="1">
                              <a:latin typeface="Cambria Math" charset="0"/>
                            </a:rPr>
                            <m:t>𝛼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239" y="3666366"/>
                <a:ext cx="616688" cy="360676"/>
              </a:xfrm>
              <a:prstGeom prst="rect">
                <a:avLst/>
              </a:prstGeom>
              <a:blipFill rotWithShape="0"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189022" y="3737807"/>
                <a:ext cx="616688" cy="360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1−</m:t>
                          </m:r>
                          <m:r>
                            <a:rPr lang="en-US" sz="1600" i="1">
                              <a:latin typeface="Cambria Math" charset="0"/>
                            </a:rPr>
                            <m:t>𝛼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022" y="3737807"/>
                <a:ext cx="616688" cy="360676"/>
              </a:xfrm>
              <a:prstGeom prst="rect">
                <a:avLst/>
              </a:prstGeom>
              <a:blipFill rotWithShape="0">
                <a:blip r:embed="rId7"/>
                <a:stretch>
                  <a:fillRect r="-14851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254102" y="2954275"/>
                <a:ext cx="8860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1−</m:t>
                      </m:r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102" y="2954275"/>
                <a:ext cx="886047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45903" y="3368475"/>
                <a:ext cx="712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/2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903" y="3368475"/>
                <a:ext cx="712381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119911" y="3366703"/>
                <a:ext cx="712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/2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911" y="3366703"/>
                <a:ext cx="712381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809617" y="3029766"/>
                <a:ext cx="5769778" cy="9482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is called the error probability (we will soon see why).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latin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dirty="0"/>
                  <a:t>] is called the confidence interval of Z with confidence interval for Z with confidence: (1-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617" y="3029766"/>
                <a:ext cx="5769778" cy="948208"/>
              </a:xfrm>
              <a:prstGeom prst="rect">
                <a:avLst/>
              </a:prstGeom>
              <a:blipFill rotWithShape="0">
                <a:blip r:embed="rId11"/>
                <a:stretch>
                  <a:fillRect l="-951" t="-37821" b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083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Derive the Confidence Interval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7325" y="1315263"/>
                <a:ext cx="10515600" cy="4351338"/>
              </a:xfrm>
            </p:spPr>
            <p:txBody>
              <a:bodyPr/>
              <a:lstStyle/>
              <a:p>
                <a:r>
                  <a:rPr lang="en-US" dirty="0">
                    <a:latin typeface="Cambria Math" charset="0"/>
                  </a:rPr>
                  <a:t>Using,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𝑍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e>
                        </m:acc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⋅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we have: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</a:rPr>
                          <m:t>/2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e>
                        </m:acc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⋅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latin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dirty="0"/>
                  <a:t>)                                                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</a:rPr>
                          <m:t>/2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e>
                        </m:acc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latin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dirty="0"/>
                  <a:t>)                                            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</m:acc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latin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</a:rPr>
                          <m:t>/2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  <m:r>
                      <a:rPr lang="en-US" i="1">
                        <a:latin typeface="Cambria Math" charset="0"/>
                      </a:rPr>
                      <m:t>≤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Using,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/2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latin typeface="Cambria Math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dirty="0"/>
                  <a:t>, thus we continue: </a:t>
                </a:r>
              </a:p>
              <a:p>
                <a:pPr marL="0" indent="0">
                  <a:buNone/>
                </a:pPr>
                <a:r>
                  <a:rPr lang="en-US" dirty="0"/>
                  <a:t> 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e>
                        </m:acc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latin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</a:rPr>
                          <m:t>/2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≤</m:t>
                    </m:r>
                    <m:r>
                      <a:rPr lang="en-US" i="1">
                        <a:latin typeface="Cambria Math" charset="0"/>
                      </a:rPr>
                      <m:t>𝜇</m:t>
                    </m:r>
                    <m:r>
                      <a:rPr lang="en-US" i="1">
                        <a:latin typeface="Cambria Math" charset="0"/>
                      </a:rPr>
                      <m:t>≤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latin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325" y="1315263"/>
                <a:ext cx="10515600" cy="4351338"/>
              </a:xfrm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95423" y="5103628"/>
                <a:ext cx="7602279" cy="48866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e>
                        </m:acc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latin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</a:rPr>
                          <m:t>/2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,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latin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</a:rPr>
                          <m:t>/2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dirty="0"/>
                  <a:t> confidence interval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</a:rPr>
                      <m:t>.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23" y="5103628"/>
                <a:ext cx="7602279" cy="488660"/>
              </a:xfrm>
              <a:prstGeom prst="rect">
                <a:avLst/>
              </a:prstGeom>
              <a:blipFill rotWithShape="0">
                <a:blip r:embed="rId4"/>
                <a:stretch>
                  <a:fillRect l="-160" t="-62195" b="-7195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151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Hypothesis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3019" y="1591709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Suppose, we want to test whether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/>
                  <a:t> equals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or not. </a:t>
                </a:r>
              </a:p>
              <a:p>
                <a:r>
                  <a:rPr lang="en-US" dirty="0"/>
                  <a:t>Thus we state: 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Null Hypothesis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</m:t>
                    </m:r>
                    <m:r>
                      <a:rPr lang="en-US" i="1">
                        <a:latin typeface="Cambria Math" charset="0"/>
                      </a:rPr>
                      <m:t>𝜇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Alternative Hypothesis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𝜇</m:t>
                    </m:r>
                    <m:r>
                      <a:rPr lang="en-US" i="1">
                        <a:latin typeface="Cambria Math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dirty="0"/>
                  <a:t>by calculating the average value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|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dirty="0"/>
                  <a:t> is much larger than some constant c (defined before hand as the accuracy or precision required),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dirty="0"/>
                  <a:t> Else, we accept,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Constant c defines, the critical region, the region where the null hypothesis is rejected.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019" y="1591709"/>
                <a:ext cx="10515600" cy="4351338"/>
              </a:xfrm>
              <a:blipFill rotWithShape="0">
                <a:blip r:embed="rId2"/>
                <a:stretch>
                  <a:fillRect l="-1043" t="-2241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373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Positive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It may happen that the null hypothesis is true, but we reject it. </a:t>
                </a:r>
              </a:p>
              <a:p>
                <a:r>
                  <a:rPr lang="en-US" dirty="0"/>
                  <a:t>This is called a false positive error. </a:t>
                </a:r>
              </a:p>
              <a:p>
                <a:r>
                  <a:rPr lang="en-US" dirty="0"/>
                  <a:t>Mathematically, the probability of this event is: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latin typeface="Cambria Math" charset="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c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That is why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is called the error probability and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1−</m:t>
                    </m:r>
                    <m:r>
                      <a:rPr lang="en-US" i="1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is called the confidence level.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reduces, confidence increases!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178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>
                    <a:solidFill>
                      <a:schemeClr val="tx2"/>
                    </a:solidFill>
                  </a:rPr>
                  <a:t>Estimating the Number of Traces to Estimate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endParaRPr lang="en-US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7326" y="145348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Suppose, we need to estimate the mean with precision c (say 0.01).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>
                            <a:latin typeface="Cambria Math" charset="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c</m:t>
                        </m:r>
                      </m:e>
                    </m:d>
                    <m:r>
                      <a:rPr lang="en-US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Or,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>
                            <a:latin typeface="Cambria Math" charset="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c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rad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𝜎</m:t>
                            </m:r>
                          </m:den>
                        </m:f>
                        <m:r>
                          <a:rPr lang="en-US">
                            <a:latin typeface="Cambria Math" charset="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c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rad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c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rad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=2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c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rad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charset="0"/>
                          </a:rPr>
                          <m:t>Z</m:t>
                        </m:r>
                        <m:r>
                          <a:rPr lang="en-US" smtClean="0">
                            <a:latin typeface="Cambria Math" charset="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c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rad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𝐜</m:t>
                    </m:r>
                    <m:f>
                      <m:fPr>
                        <m:ctrlPr>
                          <a:rPr lang="mr-I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e>
                        </m:rad>
                      </m:num>
                      <m:den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𝝈</m:t>
                        </m:r>
                      </m:den>
                    </m:f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𝐙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en-US" b="1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𝜶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/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b="1" dirty="0"/>
                  <a:t>This implies,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sSubSup>
                      <m:sSub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𝐙</m:t>
                        </m:r>
                      </m:e>
                      <m:sub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𝜶</m:t>
                        </m: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  <m:sup>
                        <m:r>
                          <a:rPr lang="en-US" b="1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𝟐</m:t>
                        </m:r>
                      </m:sup>
                    </m:sSubSup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326" y="1453485"/>
                <a:ext cx="10515600" cy="4351338"/>
              </a:xfrm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1447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1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16346" y="2561968"/>
            <a:ext cx="4110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Stefan </a:t>
            </a:r>
            <a:r>
              <a:rPr lang="en-US" dirty="0" err="1"/>
              <a:t>Mangard</a:t>
            </a:r>
            <a:r>
              <a:rPr lang="en-US" dirty="0"/>
              <a:t>, Elisabeth Oswald, Thomas Popp, Power Analysis Attacks: Revealing the Secrets of Smart Cards</a:t>
            </a:r>
          </a:p>
        </p:txBody>
      </p:sp>
    </p:spTree>
    <p:extLst>
      <p:ext uri="{BB962C8B-B14F-4D97-AF65-F5344CB8AC3E}">
        <p14:creationId xmlns:p14="http://schemas.microsoft.com/office/powerpoint/2010/main" val="1974291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99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33073" y="133096"/>
            <a:ext cx="6810664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C00000"/>
                </a:solidFill>
              </a:rPr>
              <a:t> Concepts Covered: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C00000"/>
                </a:solidFill>
              </a:rPr>
              <a:t>Noise in Power Traces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C00000"/>
                </a:solidFill>
              </a:rPr>
              <a:t>Statistical Analysis of Power Traces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C00000"/>
                </a:solidFill>
              </a:rPr>
              <a:t>Statistical Analysis of </a:t>
            </a:r>
            <a:r>
              <a:rPr lang="en-US" sz="2000" dirty="0" err="1">
                <a:solidFill>
                  <a:srgbClr val="C00000"/>
                </a:solidFill>
              </a:rPr>
              <a:t>DoM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975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of Measurement and Noise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" y="130441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High quality of power traces captured is central to the accuracy of DPA.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792" y="1862526"/>
            <a:ext cx="5614416" cy="29280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560" y="1772173"/>
            <a:ext cx="2307336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AES-128 Encryption with same plaintext and key, but resulting in different power traces.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0416" y="3256801"/>
            <a:ext cx="2624328" cy="2585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These fluctuations are due to </a:t>
            </a:r>
            <a:r>
              <a:rPr lang="en-US" u="sng" dirty="0">
                <a:solidFill>
                  <a:srgbClr val="C00000"/>
                </a:solidFill>
              </a:rPr>
              <a:t>electrical noise</a:t>
            </a:r>
            <a:r>
              <a:rPr lang="en-US" dirty="0"/>
              <a:t>, caused by noise due to power supply, clock generator, conduction and radiation emissions from the components connected to the device under attack.</a:t>
            </a:r>
          </a:p>
        </p:txBody>
      </p:sp>
    </p:spTree>
    <p:extLst>
      <p:ext uri="{BB962C8B-B14F-4D97-AF65-F5344CB8AC3E}">
        <p14:creationId xmlns:p14="http://schemas.microsoft.com/office/powerpoint/2010/main" val="445206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624" y="191389"/>
            <a:ext cx="10515600" cy="1325563"/>
          </a:xfrm>
        </p:spPr>
        <p:txBody>
          <a:bodyPr/>
          <a:lstStyle/>
          <a:p>
            <a:r>
              <a:rPr lang="en-US" dirty="0"/>
              <a:t>Algorithmic Noise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24" y="1349502"/>
            <a:ext cx="2900892" cy="4351338"/>
          </a:xfrm>
        </p:spPr>
      </p:pic>
      <p:sp>
        <p:nvSpPr>
          <p:cNvPr id="5" name="Oval 4"/>
          <p:cNvSpPr/>
          <p:nvPr/>
        </p:nvSpPr>
        <p:spPr>
          <a:xfrm>
            <a:off x="1691640" y="2291017"/>
            <a:ext cx="484632" cy="384048"/>
          </a:xfrm>
          <a:prstGeom prst="ellipse">
            <a:avLst/>
          </a:prstGeom>
          <a:solidFill>
            <a:srgbClr val="C0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895835" y="1408176"/>
            <a:ext cx="1993669" cy="1170432"/>
          </a:xfrm>
          <a:custGeom>
            <a:avLst/>
            <a:gdLst>
              <a:gd name="connsiteX0" fmla="*/ 36853 w 1993669"/>
              <a:gd name="connsiteY0" fmla="*/ 749808 h 1170432"/>
              <a:gd name="connsiteX1" fmla="*/ 36853 w 1993669"/>
              <a:gd name="connsiteY1" fmla="*/ 749808 h 1170432"/>
              <a:gd name="connsiteX2" fmla="*/ 64285 w 1993669"/>
              <a:gd name="connsiteY2" fmla="*/ 822960 h 1170432"/>
              <a:gd name="connsiteX3" fmla="*/ 91717 w 1993669"/>
              <a:gd name="connsiteY3" fmla="*/ 850392 h 1170432"/>
              <a:gd name="connsiteX4" fmla="*/ 128293 w 1993669"/>
              <a:gd name="connsiteY4" fmla="*/ 905256 h 1170432"/>
              <a:gd name="connsiteX5" fmla="*/ 146581 w 1993669"/>
              <a:gd name="connsiteY5" fmla="*/ 932688 h 1170432"/>
              <a:gd name="connsiteX6" fmla="*/ 201445 w 1993669"/>
              <a:gd name="connsiteY6" fmla="*/ 969264 h 1170432"/>
              <a:gd name="connsiteX7" fmla="*/ 228877 w 1993669"/>
              <a:gd name="connsiteY7" fmla="*/ 996696 h 1170432"/>
              <a:gd name="connsiteX8" fmla="*/ 283741 w 1993669"/>
              <a:gd name="connsiteY8" fmla="*/ 1033272 h 1170432"/>
              <a:gd name="connsiteX9" fmla="*/ 338605 w 1993669"/>
              <a:gd name="connsiteY9" fmla="*/ 1069848 h 1170432"/>
              <a:gd name="connsiteX10" fmla="*/ 366037 w 1993669"/>
              <a:gd name="connsiteY10" fmla="*/ 1088136 h 1170432"/>
              <a:gd name="connsiteX11" fmla="*/ 475765 w 1993669"/>
              <a:gd name="connsiteY11" fmla="*/ 1124712 h 1170432"/>
              <a:gd name="connsiteX12" fmla="*/ 503197 w 1993669"/>
              <a:gd name="connsiteY12" fmla="*/ 1133856 h 1170432"/>
              <a:gd name="connsiteX13" fmla="*/ 530629 w 1993669"/>
              <a:gd name="connsiteY13" fmla="*/ 1143000 h 1170432"/>
              <a:gd name="connsiteX14" fmla="*/ 750085 w 1993669"/>
              <a:gd name="connsiteY14" fmla="*/ 1133856 h 1170432"/>
              <a:gd name="connsiteX15" fmla="*/ 786661 w 1993669"/>
              <a:gd name="connsiteY15" fmla="*/ 1078992 h 1170432"/>
              <a:gd name="connsiteX16" fmla="*/ 804949 w 1993669"/>
              <a:gd name="connsiteY16" fmla="*/ 1051560 h 1170432"/>
              <a:gd name="connsiteX17" fmla="*/ 814093 w 1993669"/>
              <a:gd name="connsiteY17" fmla="*/ 1024128 h 1170432"/>
              <a:gd name="connsiteX18" fmla="*/ 841525 w 1993669"/>
              <a:gd name="connsiteY18" fmla="*/ 1005840 h 1170432"/>
              <a:gd name="connsiteX19" fmla="*/ 932965 w 1993669"/>
              <a:gd name="connsiteY19" fmla="*/ 914400 h 1170432"/>
              <a:gd name="connsiteX20" fmla="*/ 960397 w 1993669"/>
              <a:gd name="connsiteY20" fmla="*/ 896112 h 1170432"/>
              <a:gd name="connsiteX21" fmla="*/ 1015261 w 1993669"/>
              <a:gd name="connsiteY21" fmla="*/ 877824 h 1170432"/>
              <a:gd name="connsiteX22" fmla="*/ 1042693 w 1993669"/>
              <a:gd name="connsiteY22" fmla="*/ 868680 h 1170432"/>
              <a:gd name="connsiteX23" fmla="*/ 1115845 w 1993669"/>
              <a:gd name="connsiteY23" fmla="*/ 896112 h 1170432"/>
              <a:gd name="connsiteX24" fmla="*/ 1124989 w 1993669"/>
              <a:gd name="connsiteY24" fmla="*/ 923544 h 1170432"/>
              <a:gd name="connsiteX25" fmla="*/ 1179853 w 1993669"/>
              <a:gd name="connsiteY25" fmla="*/ 960120 h 1170432"/>
              <a:gd name="connsiteX26" fmla="*/ 1207285 w 1993669"/>
              <a:gd name="connsiteY26" fmla="*/ 978408 h 1170432"/>
              <a:gd name="connsiteX27" fmla="*/ 1234717 w 1993669"/>
              <a:gd name="connsiteY27" fmla="*/ 996696 h 1170432"/>
              <a:gd name="connsiteX28" fmla="*/ 1280437 w 1993669"/>
              <a:gd name="connsiteY28" fmla="*/ 1042416 h 1170432"/>
              <a:gd name="connsiteX29" fmla="*/ 1298725 w 1993669"/>
              <a:gd name="connsiteY29" fmla="*/ 1069848 h 1170432"/>
              <a:gd name="connsiteX30" fmla="*/ 1408453 w 1993669"/>
              <a:gd name="connsiteY30" fmla="*/ 1124712 h 1170432"/>
              <a:gd name="connsiteX31" fmla="*/ 1435885 w 1993669"/>
              <a:gd name="connsiteY31" fmla="*/ 1133856 h 1170432"/>
              <a:gd name="connsiteX32" fmla="*/ 1463317 w 1993669"/>
              <a:gd name="connsiteY32" fmla="*/ 1143000 h 1170432"/>
              <a:gd name="connsiteX33" fmla="*/ 1509037 w 1993669"/>
              <a:gd name="connsiteY33" fmla="*/ 1152144 h 1170432"/>
              <a:gd name="connsiteX34" fmla="*/ 1536469 w 1993669"/>
              <a:gd name="connsiteY34" fmla="*/ 1161288 h 1170432"/>
              <a:gd name="connsiteX35" fmla="*/ 1627909 w 1993669"/>
              <a:gd name="connsiteY35" fmla="*/ 1170432 h 1170432"/>
              <a:gd name="connsiteX36" fmla="*/ 1719349 w 1993669"/>
              <a:gd name="connsiteY36" fmla="*/ 1143000 h 1170432"/>
              <a:gd name="connsiteX37" fmla="*/ 1746781 w 1993669"/>
              <a:gd name="connsiteY37" fmla="*/ 1124712 h 1170432"/>
              <a:gd name="connsiteX38" fmla="*/ 1792501 w 1993669"/>
              <a:gd name="connsiteY38" fmla="*/ 1078992 h 1170432"/>
              <a:gd name="connsiteX39" fmla="*/ 1810789 w 1993669"/>
              <a:gd name="connsiteY39" fmla="*/ 1051560 h 1170432"/>
              <a:gd name="connsiteX40" fmla="*/ 1865653 w 1993669"/>
              <a:gd name="connsiteY40" fmla="*/ 1014984 h 1170432"/>
              <a:gd name="connsiteX41" fmla="*/ 1947949 w 1993669"/>
              <a:gd name="connsiteY41" fmla="*/ 941832 h 1170432"/>
              <a:gd name="connsiteX42" fmla="*/ 1975381 w 1993669"/>
              <a:gd name="connsiteY42" fmla="*/ 859536 h 1170432"/>
              <a:gd name="connsiteX43" fmla="*/ 1984525 w 1993669"/>
              <a:gd name="connsiteY43" fmla="*/ 832104 h 1170432"/>
              <a:gd name="connsiteX44" fmla="*/ 1993669 w 1993669"/>
              <a:gd name="connsiteY44" fmla="*/ 777240 h 1170432"/>
              <a:gd name="connsiteX45" fmla="*/ 1984525 w 1993669"/>
              <a:gd name="connsiteY45" fmla="*/ 548640 h 1170432"/>
              <a:gd name="connsiteX46" fmla="*/ 1966237 w 1993669"/>
              <a:gd name="connsiteY46" fmla="*/ 493776 h 1170432"/>
              <a:gd name="connsiteX47" fmla="*/ 1911373 w 1993669"/>
              <a:gd name="connsiteY47" fmla="*/ 411480 h 1170432"/>
              <a:gd name="connsiteX48" fmla="*/ 1893085 w 1993669"/>
              <a:gd name="connsiteY48" fmla="*/ 384048 h 1170432"/>
              <a:gd name="connsiteX49" fmla="*/ 1838221 w 1993669"/>
              <a:gd name="connsiteY49" fmla="*/ 329184 h 1170432"/>
              <a:gd name="connsiteX50" fmla="*/ 1819933 w 1993669"/>
              <a:gd name="connsiteY50" fmla="*/ 301752 h 1170432"/>
              <a:gd name="connsiteX51" fmla="*/ 1792501 w 1993669"/>
              <a:gd name="connsiteY51" fmla="*/ 283464 h 1170432"/>
              <a:gd name="connsiteX52" fmla="*/ 1765069 w 1993669"/>
              <a:gd name="connsiteY52" fmla="*/ 256032 h 1170432"/>
              <a:gd name="connsiteX53" fmla="*/ 1710205 w 1993669"/>
              <a:gd name="connsiteY53" fmla="*/ 219456 h 1170432"/>
              <a:gd name="connsiteX54" fmla="*/ 1627909 w 1993669"/>
              <a:gd name="connsiteY54" fmla="*/ 155448 h 1170432"/>
              <a:gd name="connsiteX55" fmla="*/ 1600477 w 1993669"/>
              <a:gd name="connsiteY55" fmla="*/ 137160 h 1170432"/>
              <a:gd name="connsiteX56" fmla="*/ 1573045 w 1993669"/>
              <a:gd name="connsiteY56" fmla="*/ 128016 h 1170432"/>
              <a:gd name="connsiteX57" fmla="*/ 1518181 w 1993669"/>
              <a:gd name="connsiteY57" fmla="*/ 91440 h 1170432"/>
              <a:gd name="connsiteX58" fmla="*/ 1381021 w 1993669"/>
              <a:gd name="connsiteY58" fmla="*/ 45720 h 1170432"/>
              <a:gd name="connsiteX59" fmla="*/ 1326157 w 1993669"/>
              <a:gd name="connsiteY59" fmla="*/ 27432 h 1170432"/>
              <a:gd name="connsiteX60" fmla="*/ 1298725 w 1993669"/>
              <a:gd name="connsiteY60" fmla="*/ 18288 h 1170432"/>
              <a:gd name="connsiteX61" fmla="*/ 1170709 w 1993669"/>
              <a:gd name="connsiteY61" fmla="*/ 0 h 1170432"/>
              <a:gd name="connsiteX62" fmla="*/ 850669 w 1993669"/>
              <a:gd name="connsiteY62" fmla="*/ 9144 h 1170432"/>
              <a:gd name="connsiteX63" fmla="*/ 795805 w 1993669"/>
              <a:gd name="connsiteY63" fmla="*/ 18288 h 1170432"/>
              <a:gd name="connsiteX64" fmla="*/ 676933 w 1993669"/>
              <a:gd name="connsiteY64" fmla="*/ 45720 h 1170432"/>
              <a:gd name="connsiteX65" fmla="*/ 585493 w 1993669"/>
              <a:gd name="connsiteY65" fmla="*/ 73152 h 1170432"/>
              <a:gd name="connsiteX66" fmla="*/ 558061 w 1993669"/>
              <a:gd name="connsiteY66" fmla="*/ 82296 h 1170432"/>
              <a:gd name="connsiteX67" fmla="*/ 530629 w 1993669"/>
              <a:gd name="connsiteY67" fmla="*/ 91440 h 1170432"/>
              <a:gd name="connsiteX68" fmla="*/ 475765 w 1993669"/>
              <a:gd name="connsiteY68" fmla="*/ 128016 h 1170432"/>
              <a:gd name="connsiteX69" fmla="*/ 448333 w 1993669"/>
              <a:gd name="connsiteY69" fmla="*/ 137160 h 1170432"/>
              <a:gd name="connsiteX70" fmla="*/ 393469 w 1993669"/>
              <a:gd name="connsiteY70" fmla="*/ 173736 h 1170432"/>
              <a:gd name="connsiteX71" fmla="*/ 366037 w 1993669"/>
              <a:gd name="connsiteY71" fmla="*/ 182880 h 1170432"/>
              <a:gd name="connsiteX72" fmla="*/ 311173 w 1993669"/>
              <a:gd name="connsiteY72" fmla="*/ 219456 h 1170432"/>
              <a:gd name="connsiteX73" fmla="*/ 283741 w 1993669"/>
              <a:gd name="connsiteY73" fmla="*/ 237744 h 1170432"/>
              <a:gd name="connsiteX74" fmla="*/ 201445 w 1993669"/>
              <a:gd name="connsiteY74" fmla="*/ 283464 h 1170432"/>
              <a:gd name="connsiteX75" fmla="*/ 174013 w 1993669"/>
              <a:gd name="connsiteY75" fmla="*/ 301752 h 1170432"/>
              <a:gd name="connsiteX76" fmla="*/ 155725 w 1993669"/>
              <a:gd name="connsiteY76" fmla="*/ 329184 h 1170432"/>
              <a:gd name="connsiteX77" fmla="*/ 73429 w 1993669"/>
              <a:gd name="connsiteY77" fmla="*/ 402336 h 1170432"/>
              <a:gd name="connsiteX78" fmla="*/ 36853 w 1993669"/>
              <a:gd name="connsiteY78" fmla="*/ 457200 h 1170432"/>
              <a:gd name="connsiteX79" fmla="*/ 18565 w 1993669"/>
              <a:gd name="connsiteY79" fmla="*/ 484632 h 1170432"/>
              <a:gd name="connsiteX80" fmla="*/ 277 w 1993669"/>
              <a:gd name="connsiteY80" fmla="*/ 594360 h 1170432"/>
              <a:gd name="connsiteX81" fmla="*/ 9421 w 1993669"/>
              <a:gd name="connsiteY81" fmla="*/ 731520 h 1170432"/>
              <a:gd name="connsiteX82" fmla="*/ 18565 w 1993669"/>
              <a:gd name="connsiteY82" fmla="*/ 758952 h 1170432"/>
              <a:gd name="connsiteX83" fmla="*/ 36853 w 1993669"/>
              <a:gd name="connsiteY83" fmla="*/ 749808 h 1170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993669" h="1170432">
                <a:moveTo>
                  <a:pt x="36853" y="749808"/>
                </a:moveTo>
                <a:lnTo>
                  <a:pt x="36853" y="749808"/>
                </a:lnTo>
                <a:cubicBezTo>
                  <a:pt x="45997" y="774192"/>
                  <a:pt x="51815" y="800098"/>
                  <a:pt x="64285" y="822960"/>
                </a:cubicBezTo>
                <a:cubicBezTo>
                  <a:pt x="70477" y="834313"/>
                  <a:pt x="83778" y="840184"/>
                  <a:pt x="91717" y="850392"/>
                </a:cubicBezTo>
                <a:cubicBezTo>
                  <a:pt x="105211" y="867742"/>
                  <a:pt x="116101" y="886968"/>
                  <a:pt x="128293" y="905256"/>
                </a:cubicBezTo>
                <a:cubicBezTo>
                  <a:pt x="134389" y="914400"/>
                  <a:pt x="137437" y="926592"/>
                  <a:pt x="146581" y="932688"/>
                </a:cubicBezTo>
                <a:cubicBezTo>
                  <a:pt x="164869" y="944880"/>
                  <a:pt x="185903" y="953722"/>
                  <a:pt x="201445" y="969264"/>
                </a:cubicBezTo>
                <a:cubicBezTo>
                  <a:pt x="210589" y="978408"/>
                  <a:pt x="218669" y="988757"/>
                  <a:pt x="228877" y="996696"/>
                </a:cubicBezTo>
                <a:cubicBezTo>
                  <a:pt x="246227" y="1010190"/>
                  <a:pt x="265453" y="1021080"/>
                  <a:pt x="283741" y="1033272"/>
                </a:cubicBezTo>
                <a:lnTo>
                  <a:pt x="338605" y="1069848"/>
                </a:lnTo>
                <a:cubicBezTo>
                  <a:pt x="347749" y="1075944"/>
                  <a:pt x="355611" y="1084661"/>
                  <a:pt x="366037" y="1088136"/>
                </a:cubicBezTo>
                <a:lnTo>
                  <a:pt x="475765" y="1124712"/>
                </a:lnTo>
                <a:lnTo>
                  <a:pt x="503197" y="1133856"/>
                </a:lnTo>
                <a:lnTo>
                  <a:pt x="530629" y="1143000"/>
                </a:lnTo>
                <a:cubicBezTo>
                  <a:pt x="603781" y="1139952"/>
                  <a:pt x="679056" y="1151613"/>
                  <a:pt x="750085" y="1133856"/>
                </a:cubicBezTo>
                <a:cubicBezTo>
                  <a:pt x="771408" y="1128525"/>
                  <a:pt x="774469" y="1097280"/>
                  <a:pt x="786661" y="1078992"/>
                </a:cubicBezTo>
                <a:cubicBezTo>
                  <a:pt x="792757" y="1069848"/>
                  <a:pt x="801474" y="1061986"/>
                  <a:pt x="804949" y="1051560"/>
                </a:cubicBezTo>
                <a:cubicBezTo>
                  <a:pt x="807997" y="1042416"/>
                  <a:pt x="808072" y="1031654"/>
                  <a:pt x="814093" y="1024128"/>
                </a:cubicBezTo>
                <a:cubicBezTo>
                  <a:pt x="820958" y="1015546"/>
                  <a:pt x="832381" y="1011936"/>
                  <a:pt x="841525" y="1005840"/>
                </a:cubicBezTo>
                <a:cubicBezTo>
                  <a:pt x="890293" y="932688"/>
                  <a:pt x="859813" y="963168"/>
                  <a:pt x="932965" y="914400"/>
                </a:cubicBezTo>
                <a:cubicBezTo>
                  <a:pt x="942109" y="908304"/>
                  <a:pt x="949971" y="899587"/>
                  <a:pt x="960397" y="896112"/>
                </a:cubicBezTo>
                <a:lnTo>
                  <a:pt x="1015261" y="877824"/>
                </a:lnTo>
                <a:lnTo>
                  <a:pt x="1042693" y="868680"/>
                </a:lnTo>
                <a:cubicBezTo>
                  <a:pt x="1067477" y="873637"/>
                  <a:pt x="1097906" y="873688"/>
                  <a:pt x="1115845" y="896112"/>
                </a:cubicBezTo>
                <a:cubicBezTo>
                  <a:pt x="1121866" y="903638"/>
                  <a:pt x="1118173" y="916728"/>
                  <a:pt x="1124989" y="923544"/>
                </a:cubicBezTo>
                <a:cubicBezTo>
                  <a:pt x="1140531" y="939086"/>
                  <a:pt x="1161565" y="947928"/>
                  <a:pt x="1179853" y="960120"/>
                </a:cubicBezTo>
                <a:lnTo>
                  <a:pt x="1207285" y="978408"/>
                </a:lnTo>
                <a:lnTo>
                  <a:pt x="1234717" y="996696"/>
                </a:lnTo>
                <a:cubicBezTo>
                  <a:pt x="1283485" y="1069848"/>
                  <a:pt x="1219477" y="981456"/>
                  <a:pt x="1280437" y="1042416"/>
                </a:cubicBezTo>
                <a:cubicBezTo>
                  <a:pt x="1288208" y="1050187"/>
                  <a:pt x="1290454" y="1062611"/>
                  <a:pt x="1298725" y="1069848"/>
                </a:cubicBezTo>
                <a:cubicBezTo>
                  <a:pt x="1342358" y="1108027"/>
                  <a:pt x="1356655" y="1107446"/>
                  <a:pt x="1408453" y="1124712"/>
                </a:cubicBezTo>
                <a:lnTo>
                  <a:pt x="1435885" y="1133856"/>
                </a:lnTo>
                <a:cubicBezTo>
                  <a:pt x="1445029" y="1136904"/>
                  <a:pt x="1453866" y="1141110"/>
                  <a:pt x="1463317" y="1143000"/>
                </a:cubicBezTo>
                <a:cubicBezTo>
                  <a:pt x="1478557" y="1146048"/>
                  <a:pt x="1493959" y="1148375"/>
                  <a:pt x="1509037" y="1152144"/>
                </a:cubicBezTo>
                <a:cubicBezTo>
                  <a:pt x="1518388" y="1154482"/>
                  <a:pt x="1526942" y="1159822"/>
                  <a:pt x="1536469" y="1161288"/>
                </a:cubicBezTo>
                <a:cubicBezTo>
                  <a:pt x="1566745" y="1165946"/>
                  <a:pt x="1597429" y="1167384"/>
                  <a:pt x="1627909" y="1170432"/>
                </a:cubicBezTo>
                <a:cubicBezTo>
                  <a:pt x="1648355" y="1165320"/>
                  <a:pt x="1705992" y="1151905"/>
                  <a:pt x="1719349" y="1143000"/>
                </a:cubicBezTo>
                <a:lnTo>
                  <a:pt x="1746781" y="1124712"/>
                </a:lnTo>
                <a:cubicBezTo>
                  <a:pt x="1795549" y="1051560"/>
                  <a:pt x="1731541" y="1139952"/>
                  <a:pt x="1792501" y="1078992"/>
                </a:cubicBezTo>
                <a:cubicBezTo>
                  <a:pt x="1800272" y="1071221"/>
                  <a:pt x="1802518" y="1058797"/>
                  <a:pt x="1810789" y="1051560"/>
                </a:cubicBezTo>
                <a:cubicBezTo>
                  <a:pt x="1827330" y="1037086"/>
                  <a:pt x="1850111" y="1030526"/>
                  <a:pt x="1865653" y="1014984"/>
                </a:cubicBezTo>
                <a:cubicBezTo>
                  <a:pt x="1928288" y="952349"/>
                  <a:pt x="1898998" y="974466"/>
                  <a:pt x="1947949" y="941832"/>
                </a:cubicBezTo>
                <a:lnTo>
                  <a:pt x="1975381" y="859536"/>
                </a:lnTo>
                <a:cubicBezTo>
                  <a:pt x="1978429" y="850392"/>
                  <a:pt x="1982940" y="841611"/>
                  <a:pt x="1984525" y="832104"/>
                </a:cubicBezTo>
                <a:lnTo>
                  <a:pt x="1993669" y="777240"/>
                </a:lnTo>
                <a:cubicBezTo>
                  <a:pt x="1990621" y="701040"/>
                  <a:pt x="1991871" y="624546"/>
                  <a:pt x="1984525" y="548640"/>
                </a:cubicBezTo>
                <a:cubicBezTo>
                  <a:pt x="1982668" y="529452"/>
                  <a:pt x="1976930" y="509816"/>
                  <a:pt x="1966237" y="493776"/>
                </a:cubicBezTo>
                <a:lnTo>
                  <a:pt x="1911373" y="411480"/>
                </a:lnTo>
                <a:cubicBezTo>
                  <a:pt x="1905277" y="402336"/>
                  <a:pt x="1900856" y="391819"/>
                  <a:pt x="1893085" y="384048"/>
                </a:cubicBezTo>
                <a:cubicBezTo>
                  <a:pt x="1874797" y="365760"/>
                  <a:pt x="1852567" y="350703"/>
                  <a:pt x="1838221" y="329184"/>
                </a:cubicBezTo>
                <a:cubicBezTo>
                  <a:pt x="1832125" y="320040"/>
                  <a:pt x="1827704" y="309523"/>
                  <a:pt x="1819933" y="301752"/>
                </a:cubicBezTo>
                <a:cubicBezTo>
                  <a:pt x="1812162" y="293981"/>
                  <a:pt x="1800944" y="290499"/>
                  <a:pt x="1792501" y="283464"/>
                </a:cubicBezTo>
                <a:cubicBezTo>
                  <a:pt x="1782567" y="275185"/>
                  <a:pt x="1775277" y="263971"/>
                  <a:pt x="1765069" y="256032"/>
                </a:cubicBezTo>
                <a:cubicBezTo>
                  <a:pt x="1747719" y="242538"/>
                  <a:pt x="1725747" y="234998"/>
                  <a:pt x="1710205" y="219456"/>
                </a:cubicBezTo>
                <a:cubicBezTo>
                  <a:pt x="1667231" y="176482"/>
                  <a:pt x="1693533" y="199197"/>
                  <a:pt x="1627909" y="155448"/>
                </a:cubicBezTo>
                <a:cubicBezTo>
                  <a:pt x="1618765" y="149352"/>
                  <a:pt x="1610903" y="140635"/>
                  <a:pt x="1600477" y="137160"/>
                </a:cubicBezTo>
                <a:cubicBezTo>
                  <a:pt x="1591333" y="134112"/>
                  <a:pt x="1581471" y="132697"/>
                  <a:pt x="1573045" y="128016"/>
                </a:cubicBezTo>
                <a:cubicBezTo>
                  <a:pt x="1553832" y="117342"/>
                  <a:pt x="1539033" y="98391"/>
                  <a:pt x="1518181" y="91440"/>
                </a:cubicBezTo>
                <a:lnTo>
                  <a:pt x="1381021" y="45720"/>
                </a:lnTo>
                <a:lnTo>
                  <a:pt x="1326157" y="27432"/>
                </a:lnTo>
                <a:cubicBezTo>
                  <a:pt x="1317013" y="24384"/>
                  <a:pt x="1308176" y="20178"/>
                  <a:pt x="1298725" y="18288"/>
                </a:cubicBezTo>
                <a:cubicBezTo>
                  <a:pt x="1225940" y="3731"/>
                  <a:pt x="1268452" y="10860"/>
                  <a:pt x="1170709" y="0"/>
                </a:cubicBezTo>
                <a:cubicBezTo>
                  <a:pt x="1064029" y="3048"/>
                  <a:pt x="957266" y="3944"/>
                  <a:pt x="850669" y="9144"/>
                </a:cubicBezTo>
                <a:cubicBezTo>
                  <a:pt x="832151" y="10047"/>
                  <a:pt x="814046" y="14971"/>
                  <a:pt x="795805" y="18288"/>
                </a:cubicBezTo>
                <a:cubicBezTo>
                  <a:pt x="744203" y="27670"/>
                  <a:pt x="734817" y="31249"/>
                  <a:pt x="676933" y="45720"/>
                </a:cubicBezTo>
                <a:cubicBezTo>
                  <a:pt x="621655" y="59539"/>
                  <a:pt x="652279" y="50890"/>
                  <a:pt x="585493" y="73152"/>
                </a:cubicBezTo>
                <a:lnTo>
                  <a:pt x="558061" y="82296"/>
                </a:lnTo>
                <a:cubicBezTo>
                  <a:pt x="548917" y="85344"/>
                  <a:pt x="538649" y="86093"/>
                  <a:pt x="530629" y="91440"/>
                </a:cubicBezTo>
                <a:cubicBezTo>
                  <a:pt x="512341" y="103632"/>
                  <a:pt x="496617" y="121065"/>
                  <a:pt x="475765" y="128016"/>
                </a:cubicBezTo>
                <a:cubicBezTo>
                  <a:pt x="466621" y="131064"/>
                  <a:pt x="456759" y="132479"/>
                  <a:pt x="448333" y="137160"/>
                </a:cubicBezTo>
                <a:cubicBezTo>
                  <a:pt x="429120" y="147834"/>
                  <a:pt x="414321" y="166785"/>
                  <a:pt x="393469" y="173736"/>
                </a:cubicBezTo>
                <a:cubicBezTo>
                  <a:pt x="384325" y="176784"/>
                  <a:pt x="374463" y="178199"/>
                  <a:pt x="366037" y="182880"/>
                </a:cubicBezTo>
                <a:cubicBezTo>
                  <a:pt x="346824" y="193554"/>
                  <a:pt x="329461" y="207264"/>
                  <a:pt x="311173" y="219456"/>
                </a:cubicBezTo>
                <a:cubicBezTo>
                  <a:pt x="302029" y="225552"/>
                  <a:pt x="294167" y="234269"/>
                  <a:pt x="283741" y="237744"/>
                </a:cubicBezTo>
                <a:cubicBezTo>
                  <a:pt x="235457" y="253839"/>
                  <a:pt x="264329" y="241541"/>
                  <a:pt x="201445" y="283464"/>
                </a:cubicBezTo>
                <a:lnTo>
                  <a:pt x="174013" y="301752"/>
                </a:lnTo>
                <a:cubicBezTo>
                  <a:pt x="167917" y="310896"/>
                  <a:pt x="163496" y="321413"/>
                  <a:pt x="155725" y="329184"/>
                </a:cubicBezTo>
                <a:cubicBezTo>
                  <a:pt x="100754" y="384155"/>
                  <a:pt x="150230" y="287134"/>
                  <a:pt x="73429" y="402336"/>
                </a:cubicBezTo>
                <a:lnTo>
                  <a:pt x="36853" y="457200"/>
                </a:lnTo>
                <a:lnTo>
                  <a:pt x="18565" y="484632"/>
                </a:lnTo>
                <a:cubicBezTo>
                  <a:pt x="12469" y="521208"/>
                  <a:pt x="-2190" y="557362"/>
                  <a:pt x="277" y="594360"/>
                </a:cubicBezTo>
                <a:cubicBezTo>
                  <a:pt x="3325" y="640080"/>
                  <a:pt x="4361" y="685979"/>
                  <a:pt x="9421" y="731520"/>
                </a:cubicBezTo>
                <a:cubicBezTo>
                  <a:pt x="10485" y="741100"/>
                  <a:pt x="14254" y="750331"/>
                  <a:pt x="18565" y="758952"/>
                </a:cubicBezTo>
                <a:cubicBezTo>
                  <a:pt x="19928" y="761678"/>
                  <a:pt x="33805" y="751332"/>
                  <a:pt x="36853" y="749808"/>
                </a:cubicBezTo>
                <a:close/>
              </a:path>
            </a:pathLst>
          </a:custGeom>
          <a:solidFill>
            <a:schemeClr val="accent1">
              <a:alpha val="28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42232" y="1408176"/>
            <a:ext cx="57241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Algorithmic or switching noise occurs because of contributions of logic cells to the power consumption, which are not under attack. </a:t>
            </a:r>
          </a:p>
          <a:p>
            <a:endParaRPr lang="en-US" dirty="0"/>
          </a:p>
          <a:p>
            <a:r>
              <a:rPr lang="en-US" dirty="0"/>
              <a:t>The power trace corresponds to the total power consumption of the circuit. </a:t>
            </a:r>
          </a:p>
          <a:p>
            <a:endParaRPr lang="en-US" dirty="0"/>
          </a:p>
          <a:p>
            <a:r>
              <a:rPr lang="en-US" dirty="0"/>
              <a:t>However, in the attack we target only a small part (see red circle in fig.) to reveal a portion of the key. </a:t>
            </a:r>
          </a:p>
          <a:p>
            <a:endParaRPr lang="en-US" dirty="0"/>
          </a:p>
          <a:p>
            <a:r>
              <a:rPr lang="en-US" dirty="0"/>
              <a:t>The power consumption from all the other parts (see blue shaded portion in fig.) form the algorithmic noise. </a:t>
            </a:r>
          </a:p>
          <a:p>
            <a:endParaRPr lang="en-US" dirty="0"/>
          </a:p>
          <a:p>
            <a:r>
              <a:rPr lang="en-US" dirty="0"/>
              <a:t>This would be more in a parallel implementation, compared to a serialized implementation.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0027" y="1358646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</a:rPr>
              <a:t>Algorithmic 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Noise</a:t>
            </a:r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>
            <a:off x="2340864" y="1620256"/>
            <a:ext cx="409163" cy="16591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89503" y="2291017"/>
            <a:ext cx="160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Signal </a:t>
            </a:r>
          </a:p>
          <a:p>
            <a:r>
              <a:rPr lang="en-US" sz="1400" b="1" dirty="0">
                <a:solidFill>
                  <a:srgbClr val="002060"/>
                </a:solidFill>
              </a:rPr>
              <a:t>Component</a:t>
            </a:r>
          </a:p>
        </p:txBody>
      </p:sp>
      <p:cxnSp>
        <p:nvCxnSpPr>
          <p:cNvPr id="13" name="Straight Arrow Connector 12"/>
          <p:cNvCxnSpPr>
            <a:endCxn id="5" idx="5"/>
          </p:cNvCxnSpPr>
          <p:nvPr/>
        </p:nvCxnSpPr>
        <p:spPr>
          <a:xfrm flipH="1">
            <a:off x="2105299" y="2578608"/>
            <a:ext cx="784205" cy="4021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64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367" y="269432"/>
            <a:ext cx="10515600" cy="1325563"/>
          </a:xfrm>
        </p:spPr>
        <p:txBody>
          <a:bodyPr/>
          <a:lstStyle/>
          <a:p>
            <a:r>
              <a:rPr lang="en-US" dirty="0"/>
              <a:t>Quality of Probes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451" y="141095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Power consumption of CMOS based cryptographic devices is an analog high-frequency (HF) signal, which means the frequency component or bandwidth of the power signals are in GHz range.</a:t>
            </a:r>
          </a:p>
          <a:p>
            <a:r>
              <a:rPr lang="en-US" sz="2400" dirty="0"/>
              <a:t>Measurement of such signals is challenging as they are affected in propagation from the logic cells on device to the oscilloscope by factors like filtering, cross talk, thermal noise, etc. </a:t>
            </a:r>
          </a:p>
          <a:p>
            <a:r>
              <a:rPr lang="en-US" sz="2400" dirty="0"/>
              <a:t>The </a:t>
            </a:r>
            <a:r>
              <a:rPr lang="en-US" sz="2400" dirty="0" err="1"/>
              <a:t>parasitics</a:t>
            </a:r>
            <a:r>
              <a:rPr lang="en-US" sz="2400" dirty="0"/>
              <a:t> in the mentioned path limit the bandwidth: due to bypass capacitances located in the power supply grid of the FPGA, and the parasitic inductances due to the bonding wires on the IO pads.</a:t>
            </a:r>
          </a:p>
          <a:p>
            <a:pPr lvl="1"/>
            <a:r>
              <a:rPr lang="en-US" sz="2000" dirty="0"/>
              <a:t>Filter out the high bandwidth components </a:t>
            </a:r>
          </a:p>
          <a:p>
            <a:r>
              <a:rPr lang="en-US" dirty="0"/>
              <a:t>The probes of the oscilloscope should have a bandwidth of more than 1 GHz and less than 4pF of capacitive loading: with such settings we can get a high bandwidth path for the power trace to propagate without degradation.</a:t>
            </a:r>
          </a:p>
        </p:txBody>
      </p:sp>
    </p:spTree>
    <p:extLst>
      <p:ext uri="{BB962C8B-B14F-4D97-AF65-F5344CB8AC3E}">
        <p14:creationId xmlns:p14="http://schemas.microsoft.com/office/powerpoint/2010/main" val="1166973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874" y="500062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Statistical Analysis of Power Traces</a:t>
            </a:r>
            <a:br>
              <a:rPr lang="en-US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0880" y="1283366"/>
                <a:ext cx="6264348" cy="4351338"/>
              </a:xfrm>
            </p:spPr>
            <p:txBody>
              <a:bodyPr/>
              <a:lstStyle/>
              <a:p>
                <a:r>
                  <a:rPr lang="en-US" dirty="0"/>
                  <a:t>Electrical noise of a power trace can be characterized by a normal distribution. </a:t>
                </a:r>
              </a:p>
              <a:p>
                <a:r>
                  <a:rPr lang="en-US" dirty="0"/>
                  <a:t>A normal distribution is defined by mean,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Best estimators of these are the average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and the empirical 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some fixed value and operation, the power consumption is fixed, except for the variance that is introduced by electronic noise.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0880" y="1283366"/>
                <a:ext cx="6264348" cy="4351338"/>
              </a:xfrm>
              <a:blipFill rotWithShape="0">
                <a:blip r:embed="rId2"/>
                <a:stretch>
                  <a:fillRect l="-1753" t="-2384" r="-2532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107" y="1212555"/>
            <a:ext cx="4362487" cy="29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0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804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Components of Power Traces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" y="1116530"/>
                <a:ext cx="3944678" cy="4577258"/>
              </a:xfrm>
              <a:ln>
                <a:solidFill>
                  <a:schemeClr val="accent1"/>
                </a:solidFill>
              </a:ln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𝑷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𝒕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𝑷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𝒅𝒂𝒕𝒂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𝑵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𝒕</m:t>
                        </m:r>
                      </m:sub>
                    </m:sSub>
                    <m:r>
                      <a:rPr lang="en-US" sz="2000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;</m:t>
                    </m:r>
                  </m:oMath>
                </a14:m>
                <a:endParaRPr lang="en-US" sz="2000" b="1" i="1" dirty="0">
                  <a:solidFill>
                    <a:srgbClr val="C00000"/>
                  </a:solidFill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charset="0"/>
                      </a:rPr>
                      <m:t>: </m:t>
                    </m:r>
                  </m:oMath>
                </a14:m>
                <a:r>
                  <a:rPr lang="en-US" sz="1800" b="0" dirty="0">
                    <a:latin typeface="Cambria Math" charset="0"/>
                  </a:rPr>
                  <a:t>Total power at time t.</a:t>
                </a:r>
                <a:endParaRPr lang="en-US" sz="1800" b="0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latin typeface="Cambria Math" charset="0"/>
                          </a:rPr>
                          <m:t>𝑑𝑎𝑡𝑎</m:t>
                        </m:r>
                      </m:sub>
                    </m:sSub>
                    <m:r>
                      <a:rPr lang="en-US" sz="18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1800" dirty="0"/>
                  <a:t>Power consumption at time t due to the data-dependent component.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1800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1800" dirty="0"/>
                  <a:t> This is the noise component. </a:t>
                </a:r>
              </a:p>
              <a:p>
                <a:r>
                  <a:rPr lang="en-US" sz="2000" dirty="0"/>
                  <a:t>For the DPA to work, we would be trying to find the point-of-interest (POI) where the distinguishing of wrong key from correct one can be done with more confidence.</a:t>
                </a:r>
              </a:p>
              <a:p>
                <a:r>
                  <a:rPr lang="en-US" sz="2000" dirty="0"/>
                  <a:t>The adjacent histogram shows the distribution of total power at a given time instance for 1000 encryptions with the same input and key.</a:t>
                </a:r>
              </a:p>
              <a:p>
                <a:r>
                  <a:rPr lang="en-US" sz="2000" dirty="0"/>
                  <a:t>The normal distribution shows the distribution of electrical noise.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" y="1116530"/>
                <a:ext cx="3944678" cy="4577258"/>
              </a:xfrm>
              <a:blipFill rotWithShape="0">
                <a:blip r:embed="rId2"/>
                <a:stretch>
                  <a:fillRect l="-924" t="-132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306" y="869256"/>
            <a:ext cx="3960629" cy="2640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692399" y="1325563"/>
                <a:ext cx="2668488" cy="132343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Points in the power trace follow a normal distribution (also called Gaussian distribution).</a:t>
                </a:r>
              </a:p>
              <a:p>
                <a:r>
                  <a:rPr lang="en-US" sz="1600" dirty="0"/>
                  <a:t>We write: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charset="0"/>
                      </a:rPr>
                      <m:t>𝑋</m:t>
                    </m:r>
                    <m:r>
                      <a:rPr lang="en-US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sz="1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399" y="1325563"/>
                <a:ext cx="2668488" cy="1323439"/>
              </a:xfrm>
              <a:prstGeom prst="rect">
                <a:avLst/>
              </a:prstGeom>
              <a:blipFill rotWithShape="0">
                <a:blip r:embed="rId4"/>
                <a:stretch>
                  <a:fillRect l="-1370" t="-1376" b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44679" y="3478708"/>
                <a:ext cx="5645889" cy="233525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density function describing the normal distribution depends on the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r>
                      <a:rPr lang="en-US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−∞&lt;</m:t>
                    </m:r>
                    <m:r>
                      <a:rPr lang="en-US" i="1">
                        <a:latin typeface="Cambria Math" charset="0"/>
                      </a:rPr>
                      <m:t>𝜇</m:t>
                    </m:r>
                    <m:r>
                      <a:rPr lang="en-US" i="1">
                        <a:latin typeface="Cambria Math" charset="0"/>
                      </a:rPr>
                      <m:t>&lt;∞,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  <m:r>
                      <a:rPr lang="en-US" i="1">
                        <a:latin typeface="Cambria Math" charset="0"/>
                      </a:rPr>
                      <m:t>&gt;0.</m:t>
                    </m:r>
                  </m:oMath>
                </a14:m>
                <a:r>
                  <a:rPr lang="en-US" dirty="0"/>
                  <a:t> We write: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where: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2⋅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i="1">
                              <a:latin typeface="Cambria Math" charset="0"/>
                            </a:rPr>
                            <m:t>⋅</m:t>
                          </m:r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exp</m:t>
                      </m:r>
                      <m:r>
                        <a:rPr lang="en-US" i="1">
                          <a:latin typeface="Cambria Math" charset="0"/>
                        </a:rPr>
                        <m:t>⁡</m:t>
                      </m:r>
                      <m:d>
                        <m:d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/>
                  <a:t>=0,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/>
                  <a:t>=1, we call this standard normal distribution.</a:t>
                </a:r>
              </a:p>
              <a:p>
                <a:r>
                  <a:rPr lang="en-US" dirty="0"/>
                  <a:t>The cumulative distribution function of the standard normal distribution is denoted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𝜙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679" y="3478708"/>
                <a:ext cx="5645889" cy="2335255"/>
              </a:xfrm>
              <a:prstGeom prst="rect">
                <a:avLst/>
              </a:prstGeom>
              <a:blipFill rotWithShape="0">
                <a:blip r:embed="rId5"/>
                <a:stretch>
                  <a:fillRect l="-754" t="-1299" b="-311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75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958" y="212983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Sampling Distribution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2140" y="1538546"/>
            <a:ext cx="94523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Average value and standard deviation would </a:t>
            </a:r>
            <a:r>
              <a:rPr lang="en-US" sz="2800" u="sng" dirty="0">
                <a:solidFill>
                  <a:srgbClr val="C00000"/>
                </a:solidFill>
              </a:rPr>
              <a:t>change slightly </a:t>
            </a:r>
            <a:r>
              <a:rPr lang="en-US" sz="2800" dirty="0"/>
              <a:t>for every experiment.</a:t>
            </a:r>
          </a:p>
          <a:p>
            <a:r>
              <a:rPr lang="en-US" sz="2800" dirty="0">
                <a:solidFill>
                  <a:schemeClr val="tx2"/>
                </a:solidFill>
              </a:rPr>
              <a:t>We can view the average and the empirical standard deviations as random variables. </a:t>
            </a:r>
          </a:p>
          <a:p>
            <a:r>
              <a:rPr lang="en-US" sz="2800" dirty="0"/>
              <a:t>Thus, mean value and the empirical standard deviation can be characterized by a probability distribution as well.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This concept is called sampling distribution.</a:t>
            </a:r>
          </a:p>
          <a:p>
            <a:r>
              <a:rPr lang="en-US" sz="2800" dirty="0"/>
              <a:t>Sampling distribution determines how well a certain parameter can be estimated.</a:t>
            </a:r>
          </a:p>
        </p:txBody>
      </p:sp>
    </p:spTree>
    <p:extLst>
      <p:ext uri="{BB962C8B-B14F-4D97-AF65-F5344CB8AC3E}">
        <p14:creationId xmlns:p14="http://schemas.microsoft.com/office/powerpoint/2010/main" val="641768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Distribution for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4795" y="1442853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In case of average, value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the sampling distribution determines how well the average value estimates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</a:rPr>
                      <m:t>.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Sampling distribution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dirty="0"/>
                  <a:t> is a normal distribution: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/√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, with n observations.</a:t>
                </a:r>
              </a:p>
              <a:p>
                <a:r>
                  <a:rPr lang="en-US" dirty="0"/>
                  <a:t>For normally distributed values, it is known that the average is a very good estimator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/>
                  <a:t>.  </a:t>
                </a:r>
              </a:p>
              <a:p>
                <a:r>
                  <a:rPr lang="en-US" dirty="0"/>
                  <a:t>With more traces estimation becomes better. This can be understood from the fact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average value gets close to mean value with more measurements.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4795" y="1442853"/>
                <a:ext cx="10515600" cy="4351338"/>
              </a:xfrm>
              <a:blipFill rotWithShape="0">
                <a:blip r:embed="rId2"/>
                <a:stretch>
                  <a:fillRect l="-1043" t="-2384" r="-1333" b="-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799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349D642397B540B44A42CA92ADF688" ma:contentTypeVersion="4" ma:contentTypeDescription="Create a new document." ma:contentTypeScope="" ma:versionID="148f117dd3f7695ec4061345f96ff2e2">
  <xsd:schema xmlns:xsd="http://www.w3.org/2001/XMLSchema" xmlns:xs="http://www.w3.org/2001/XMLSchema" xmlns:p="http://schemas.microsoft.com/office/2006/metadata/properties" xmlns:ns2="064bcfb2-8d1e-48c8-8a23-3cc418c6f095" xmlns:ns3="cb283630-ccc5-4912-bb7e-38ac8970bf4e" targetNamespace="http://schemas.microsoft.com/office/2006/metadata/properties" ma:root="true" ma:fieldsID="a26692940e38d16845c4c0fbfffd5b67" ns2:_="" ns3:_="">
    <xsd:import namespace="064bcfb2-8d1e-48c8-8a23-3cc418c6f095"/>
    <xsd:import namespace="cb283630-ccc5-4912-bb7e-38ac8970bf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4bcfb2-8d1e-48c8-8a23-3cc418c6f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283630-ccc5-4912-bb7e-38ac8970bf4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8FB1E6-FDCC-48D4-92AE-3CC338A648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4bcfb2-8d1e-48c8-8a23-3cc418c6f095"/>
    <ds:schemaRef ds:uri="cb283630-ccc5-4912-bb7e-38ac8970bf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F94330-41FB-4122-9079-8A36CFFCB5F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CFC36C1-6AFA-4EFD-AD8C-5EA9A73777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36806</TotalTime>
  <Words>1411</Words>
  <Application>Microsoft Office PowerPoint</Application>
  <PresentationFormat>Widescreen</PresentationFormat>
  <Paragraphs>132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Quality of Measurement and Noise</vt:lpstr>
      <vt:lpstr>Algorithmic Noise</vt:lpstr>
      <vt:lpstr>Quality of Probes</vt:lpstr>
      <vt:lpstr>Statistical Analysis of Power Traces </vt:lpstr>
      <vt:lpstr>Components of Power Traces</vt:lpstr>
      <vt:lpstr>Sampling Distribution</vt:lpstr>
      <vt:lpstr>Sampling Distribution for Mean</vt:lpstr>
      <vt:lpstr>Confidence Intervals and Hypothesis Testing</vt:lpstr>
      <vt:lpstr>Transforming from Normal to Standard Normal Distribution</vt:lpstr>
      <vt:lpstr>Characteristic of a Standard Normal Distribution</vt:lpstr>
      <vt:lpstr>Derive the Confidence Interval for μ</vt:lpstr>
      <vt:lpstr>Hypothesis Test</vt:lpstr>
      <vt:lpstr>False Positive Error</vt:lpstr>
      <vt:lpstr>Estimating the Number of Traces to Estimate μ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Sushanta Mahapatra</dc:creator>
  <cp:lastModifiedBy>Siddhartha Chowdhury</cp:lastModifiedBy>
  <cp:revision>656</cp:revision>
  <dcterms:created xsi:type="dcterms:W3CDTF">2018-09-11T10:32:04Z</dcterms:created>
  <dcterms:modified xsi:type="dcterms:W3CDTF">2023-04-24T05:08:20Z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0x01010078349D642397B540B44A42CA92ADF688</vt:lpwstr>
  </property>
</Properties>
</file>